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9" r:id="rId4"/>
    <p:sldId id="264" r:id="rId5"/>
    <p:sldId id="266" r:id="rId6"/>
    <p:sldId id="274" r:id="rId7"/>
    <p:sldId id="263" r:id="rId8"/>
    <p:sldId id="270" r:id="rId9"/>
    <p:sldId id="265" r:id="rId10"/>
    <p:sldId id="268" r:id="rId11"/>
    <p:sldId id="269" r:id="rId12"/>
    <p:sldId id="271" r:id="rId13"/>
    <p:sldId id="272" r:id="rId14"/>
    <p:sldId id="273" r:id="rId15"/>
    <p:sldId id="275" r:id="rId16"/>
    <p:sldId id="277" r:id="rId17"/>
    <p:sldId id="278" r:id="rId18"/>
    <p:sldId id="279" r:id="rId19"/>
    <p:sldId id="262" r:id="rId20"/>
    <p:sldId id="280" r:id="rId21"/>
    <p:sldId id="281" r:id="rId22"/>
    <p:sldId id="282" r:id="rId23"/>
    <p:sldId id="283" r:id="rId24"/>
    <p:sldId id="258" r:id="rId25"/>
    <p:sldId id="267" r:id="rId26"/>
    <p:sldId id="284" r:id="rId27"/>
    <p:sldId id="285" r:id="rId2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6" autoAdjust="0"/>
    <p:restoredTop sz="91759" autoAdjust="0"/>
  </p:normalViewPr>
  <p:slideViewPr>
    <p:cSldViewPr>
      <p:cViewPr varScale="1">
        <p:scale>
          <a:sx n="71" d="100"/>
          <a:sy n="71" d="100"/>
        </p:scale>
        <p:origin x="920" y="3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4/1/2021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ou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xfrm>
            <a:off x="3097455" y="333772"/>
            <a:ext cx="168553" cy="222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Title Text"/>
          <p:cNvSpPr>
            <a:spLocks noGrp="1"/>
          </p:cNvSpPr>
          <p:nvPr>
            <p:ph type="title"/>
          </p:nvPr>
        </p:nvSpPr>
        <p:spPr>
          <a:xfrm>
            <a:off x="775150" y="2363470"/>
            <a:ext cx="2200275" cy="2131061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51" name="IRIS"/>
          <p:cNvSpPr>
            <a:spLocks noGrp="1"/>
          </p:cNvSpPr>
          <p:nvPr>
            <p:ph type="body" sz="quarter" idx="13"/>
          </p:nvPr>
        </p:nvSpPr>
        <p:spPr>
          <a:xfrm>
            <a:off x="255710" y="330597"/>
            <a:ext cx="415498" cy="2423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75" b="1" spc="0">
                <a:solidFill>
                  <a:srgbClr val="44474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IRIS</a:t>
            </a:r>
          </a:p>
        </p:txBody>
      </p:sp>
      <p:sp>
        <p:nvSpPr>
          <p:cNvPr id="52" name="www.yourwebsite.com"/>
          <p:cNvSpPr>
            <a:spLocks noGrp="1"/>
          </p:cNvSpPr>
          <p:nvPr>
            <p:ph type="body" sz="quarter" idx="14"/>
          </p:nvPr>
        </p:nvSpPr>
        <p:spPr>
          <a:xfrm>
            <a:off x="245000" y="6295700"/>
            <a:ext cx="1457450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" b="1" spc="0">
                <a:solidFill>
                  <a:srgbClr val="A1A1A3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www.yourwebsite.com</a:t>
            </a:r>
          </a:p>
        </p:txBody>
      </p:sp>
      <p:sp>
        <p:nvSpPr>
          <p:cNvPr id="53" name="Line"/>
          <p:cNvSpPr/>
          <p:nvPr/>
        </p:nvSpPr>
        <p:spPr>
          <a:xfrm flipV="1">
            <a:off x="3823364" y="2371"/>
            <a:ext cx="0" cy="6858000"/>
          </a:xfrm>
          <a:prstGeom prst="line">
            <a:avLst/>
          </a:prstGeom>
          <a:ln w="38100">
            <a:solidFill>
              <a:srgbClr val="E4E4E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54" name="There are many variations of passages of Lorem Ipsum available, but the…"/>
          <p:cNvSpPr>
            <a:spLocks noGrp="1"/>
          </p:cNvSpPr>
          <p:nvPr>
            <p:ph type="body" sz="quarter" idx="15"/>
          </p:nvPr>
        </p:nvSpPr>
        <p:spPr>
          <a:xfrm>
            <a:off x="4671302" y="1326115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5" name="There are many variations of passages of Lorem Ipsum available, but the…"/>
          <p:cNvSpPr>
            <a:spLocks noGrp="1"/>
          </p:cNvSpPr>
          <p:nvPr>
            <p:ph type="body" sz="quarter" idx="16"/>
          </p:nvPr>
        </p:nvSpPr>
        <p:spPr>
          <a:xfrm>
            <a:off x="4671302" y="4723530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6" name="There are many variations of passages of Lorem…"/>
          <p:cNvSpPr>
            <a:spLocks noGrp="1"/>
          </p:cNvSpPr>
          <p:nvPr>
            <p:ph type="body" sz="quarter" idx="17"/>
          </p:nvPr>
        </p:nvSpPr>
        <p:spPr>
          <a:xfrm>
            <a:off x="4691705" y="3119755"/>
            <a:ext cx="9304150" cy="127419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sym typeface="Raleway SemiBold"/>
              </a:defRPr>
            </a:lvl1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There are many variations of passages of Lorem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Ipsum available, but the majority have suffered</a:t>
            </a:r>
          </a:p>
        </p:txBody>
      </p:sp>
      <p:sp>
        <p:nvSpPr>
          <p:cNvPr id="10" name="Rectangle"/>
          <p:cNvSpPr/>
          <p:nvPr userDrawn="1"/>
        </p:nvSpPr>
        <p:spPr>
          <a:xfrm>
            <a:off x="3775666" y="2887089"/>
            <a:ext cx="95396" cy="1028701"/>
          </a:xfrm>
          <a:prstGeom prst="rect">
            <a:avLst/>
          </a:prstGeom>
          <a:gradFill>
            <a:gsLst>
              <a:gs pos="0">
                <a:schemeClr val="accent1">
                  <a:hueOff val="2738966"/>
                  <a:satOff val="-43492"/>
                  <a:lumOff val="5111"/>
                </a:schemeClr>
              </a:gs>
              <a:gs pos="48507">
                <a:srgbClr val="8958E7"/>
              </a:gs>
              <a:gs pos="100000">
                <a:schemeClr val="accent1">
                  <a:hueOff val="267104"/>
                  <a:satOff val="2937"/>
                  <a:lumOff val="6922"/>
                </a:schemeClr>
              </a:gs>
            </a:gsLst>
            <a:lin ang="7531427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244473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  <p:sldLayoutId id="214748366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reg.Erhardt@uky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.png"/><Relationship Id="rId7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g.leeds.ac.uk/courses/level3/geog3150/lectures/lecture3/" TargetMode="External"/><Relationship Id="rId2" Type="http://schemas.openxmlformats.org/officeDocument/2006/relationships/hyperlink" Target="http://www.spatialcomplexity.info/files/2012/01/MRes-Lecture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jannap/simulation-andmodel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0qURl_JJ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machine-learning-models-explained-in-6-minutes-9fe30ff6776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axe/research/AdvancingArtofSim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udalairajkumar/novel-corona-virus-2019-dataset/task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machine-learning-models-explained-in-6-minutes-9fe30ff6776a" TargetMode="External"/><Relationship Id="rId2" Type="http://schemas.openxmlformats.org/officeDocument/2006/relationships/hyperlink" Target="http://www-personal.umich.edu/~axe/research/AdvancingArtofSi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udalairajkumar/novel-corona-virus-2019-dataset/task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10801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</a:rPr>
              <a:t>What is a model?  What is a simulation?</a:t>
            </a:r>
            <a:endParaRPr lang="en-GB" b="0" dirty="0"/>
          </a:p>
        </p:txBody>
      </p:sp>
      <p:sp>
        <p:nvSpPr>
          <p:cNvPr id="4" name="Rectangle 3"/>
          <p:cNvSpPr/>
          <p:nvPr/>
        </p:nvSpPr>
        <p:spPr>
          <a:xfrm>
            <a:off x="-10510" y="6077794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>
                <a:hlinkClick r:id="rId4"/>
              </a:rPr>
              <a:t>greg.erhardt@uky.edu</a:t>
            </a:r>
            <a:r>
              <a:rPr lang="en-GB" dirty="0"/>
              <a:t> 					CE599-002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test it in the lab,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06" y="1718810"/>
            <a:ext cx="3735414" cy="4725524"/>
          </a:xfrm>
        </p:spPr>
        <p:txBody>
          <a:bodyPr/>
          <a:lstStyle/>
          <a:p>
            <a:r>
              <a:rPr lang="en-US" sz="2400" dirty="0"/>
              <a:t>Typically we think of lab experiments as the means of testing theory.</a:t>
            </a:r>
          </a:p>
          <a:p>
            <a:r>
              <a:rPr lang="en-US" sz="2400" dirty="0"/>
              <a:t>This lets us control for confounding factors.</a:t>
            </a:r>
          </a:p>
          <a:p>
            <a:r>
              <a:rPr lang="en-US" sz="2400" dirty="0"/>
              <a:t>What if we can’t test it in the lab? 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Look at the real world &amp; parse out confounders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Use a model for virtual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39" y="2033626"/>
            <a:ext cx="5393885" cy="40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relevant types of models</a:t>
            </a:r>
            <a:br>
              <a:rPr lang="en-US" dirty="0"/>
            </a:br>
            <a:r>
              <a:rPr lang="en-US" dirty="0"/>
              <a:t>(not mutually exclusive)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78850"/>
            <a:ext cx="8489950" cy="4258450"/>
          </a:xfrm>
        </p:spPr>
        <p:txBody>
          <a:bodyPr/>
          <a:lstStyle/>
          <a:p>
            <a:r>
              <a:rPr lang="en-US" dirty="0"/>
              <a:t>Conceptual models</a:t>
            </a:r>
          </a:p>
          <a:p>
            <a:r>
              <a:rPr lang="en-US" dirty="0"/>
              <a:t>Mathematical models</a:t>
            </a:r>
          </a:p>
          <a:p>
            <a:r>
              <a:rPr lang="en-US" dirty="0"/>
              <a:t>Statistical models</a:t>
            </a:r>
          </a:p>
          <a:p>
            <a:r>
              <a:rPr lang="en-US" dirty="0"/>
              <a:t>Simulation models</a:t>
            </a:r>
          </a:p>
          <a:p>
            <a:r>
              <a:rPr lang="en-US" dirty="0"/>
              <a:t>Optimization models</a:t>
            </a:r>
          </a:p>
          <a:p>
            <a:r>
              <a:rPr lang="en-US" dirty="0"/>
              <a:t>Model systems</a:t>
            </a:r>
          </a:p>
          <a:p>
            <a:r>
              <a:rPr lang="en-US" dirty="0"/>
              <a:t>Agent-based models</a:t>
            </a:r>
          </a:p>
          <a:p>
            <a:r>
              <a:rPr lang="en-US" dirty="0"/>
              <a:t>Machine Learning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42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03775"/>
            <a:ext cx="7743792" cy="4450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452" y="6055272"/>
            <a:ext cx="8033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Candace Gilet, “Ozone depletion: Uncovering the hidden hazard of hairspray.” University of California Museum of Paleontology. https://undsci.berkeley.edu/article/0_0_0/ozone_depletion_01</a:t>
            </a:r>
          </a:p>
        </p:txBody>
      </p:sp>
    </p:spTree>
    <p:extLst>
      <p:ext uri="{BB962C8B-B14F-4D97-AF65-F5344CB8AC3E}">
        <p14:creationId xmlns:p14="http://schemas.microsoft.com/office/powerpoint/2010/main" val="34446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34906"/>
              </p:ext>
            </p:extLst>
          </p:nvPr>
        </p:nvGraphicFramePr>
        <p:xfrm>
          <a:off x="4185974" y="3222663"/>
          <a:ext cx="259080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100" imgH="508000" progId="Equation.3">
                  <p:embed/>
                </p:oleObj>
              </mc:Choice>
              <mc:Fallback>
                <p:oleObj name="Equation" r:id="rId4" imgW="927100" imgH="508000" progId="Equation.3">
                  <p:embed/>
                  <p:pic>
                    <p:nvPicPr>
                      <p:cNvPr id="153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5974" y="3222663"/>
                        <a:ext cx="2590800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1597480"/>
              </p:ext>
            </p:extLst>
          </p:nvPr>
        </p:nvGraphicFramePr>
        <p:xfrm>
          <a:off x="7192200" y="2274791"/>
          <a:ext cx="14478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1613" imgH="203112" progId="Equation.3">
                  <p:embed/>
                </p:oleObj>
              </mc:Choice>
              <mc:Fallback>
                <p:oleObj name="Equation" r:id="rId6" imgW="431613" imgH="203112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200" y="2274791"/>
                        <a:ext cx="14478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98179"/>
              </p:ext>
            </p:extLst>
          </p:nvPr>
        </p:nvGraphicFramePr>
        <p:xfrm>
          <a:off x="7268400" y="4560791"/>
          <a:ext cx="1174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8140" imgH="406224" progId="Equation.3">
                  <p:embed/>
                </p:oleObj>
              </mc:Choice>
              <mc:Fallback>
                <p:oleObj name="Equation" r:id="rId8" imgW="368140" imgH="406224" progId="Equation.3">
                  <p:embed/>
                  <p:pic>
                    <p:nvPicPr>
                      <p:cNvPr id="71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400" y="4560791"/>
                        <a:ext cx="11747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048077"/>
              </p:ext>
            </p:extLst>
          </p:nvPr>
        </p:nvGraphicFramePr>
        <p:xfrm>
          <a:off x="7285863" y="3112991"/>
          <a:ext cx="1143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80835" imgH="406224" progId="Equation.3">
                  <p:embed/>
                </p:oleObj>
              </mc:Choice>
              <mc:Fallback>
                <p:oleObj name="Equation" r:id="rId10" imgW="380835" imgH="406224" progId="Equation.3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863" y="3112991"/>
                        <a:ext cx="1143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2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59105"/>
            <a:ext cx="6858002" cy="51297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35307" y="2168860"/>
            <a:ext cx="2784255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Descriptive</a:t>
            </a:r>
          </a:p>
          <a:p>
            <a:r>
              <a:rPr lang="en-US" b="0" kern="0" dirty="0"/>
              <a:t>Or </a:t>
            </a:r>
          </a:p>
          <a:p>
            <a:r>
              <a:rPr lang="en-US" b="0" kern="0" dirty="0"/>
              <a:t>Predictive</a:t>
            </a:r>
          </a:p>
        </p:txBody>
      </p:sp>
    </p:spTree>
    <p:extLst>
      <p:ext uri="{BB962C8B-B14F-4D97-AF65-F5344CB8AC3E}">
        <p14:creationId xmlns:p14="http://schemas.microsoft.com/office/powerpoint/2010/main" val="8225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855" y="1739805"/>
            <a:ext cx="5934075" cy="4476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If I do this, what will happen?</a:t>
            </a:r>
          </a:p>
        </p:txBody>
      </p:sp>
    </p:spTree>
    <p:extLst>
      <p:ext uri="{BB962C8B-B14F-4D97-AF65-F5344CB8AC3E}">
        <p14:creationId xmlns:p14="http://schemas.microsoft.com/office/powerpoint/2010/main" val="118463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12" y="1379694"/>
            <a:ext cx="6231765" cy="47192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If I do this, what will happen?</a:t>
            </a:r>
          </a:p>
        </p:txBody>
      </p:sp>
    </p:spTree>
    <p:extLst>
      <p:ext uri="{BB962C8B-B14F-4D97-AF65-F5344CB8AC3E}">
        <p14:creationId xmlns:p14="http://schemas.microsoft.com/office/powerpoint/2010/main" val="315820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0" y="1298272"/>
            <a:ext cx="6570730" cy="48942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0" y="2483895"/>
            <a:ext cx="214173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What should I do?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1680" y="6236819"/>
            <a:ext cx="752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https://www.slideshare.net/singhmk74/network-optimization-15088394</a:t>
            </a:r>
          </a:p>
        </p:txBody>
      </p:sp>
    </p:spTree>
    <p:extLst>
      <p:ext uri="{BB962C8B-B14F-4D97-AF65-F5344CB8AC3E}">
        <p14:creationId xmlns:p14="http://schemas.microsoft.com/office/powerpoint/2010/main" val="333329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926765" cy="540060"/>
          </a:xfrm>
        </p:spPr>
        <p:txBody>
          <a:bodyPr/>
          <a:lstStyle/>
          <a:p>
            <a:r>
              <a:rPr lang="en-US" dirty="0"/>
              <a:t>Model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35" y="758392"/>
            <a:ext cx="3952385" cy="5552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6082239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https://silo.zone/introduction.html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50423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908720"/>
            <a:ext cx="739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What is a model?</a:t>
            </a:r>
          </a:p>
          <a:p>
            <a:pPr marL="514350" indent="-514350">
              <a:buAutoNum type="arabicPeriod"/>
            </a:pPr>
            <a:r>
              <a:rPr lang="en-US" dirty="0"/>
              <a:t>Types of models</a:t>
            </a:r>
          </a:p>
          <a:p>
            <a:pPr marL="514350" indent="-514350">
              <a:buAutoNum type="arabicPeriod"/>
            </a:pPr>
            <a:r>
              <a:rPr lang="en-US" dirty="0"/>
              <a:t>COVID-19 Kaggle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3519010"/>
            <a:ext cx="830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drawn from:</a:t>
            </a:r>
          </a:p>
          <a:p>
            <a:r>
              <a:rPr lang="en-US" dirty="0"/>
              <a:t>Michael Batty: What Are Models?</a:t>
            </a:r>
          </a:p>
          <a:p>
            <a:r>
              <a:rPr lang="en-US" dirty="0">
                <a:hlinkClick r:id="rId2"/>
              </a:rPr>
              <a:t>http://www.spatialcomplexity.info/files/2012/01/MRes-Lecture-1.pdf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Malleson</a:t>
            </a:r>
            <a:r>
              <a:rPr lang="en-US" dirty="0"/>
              <a:t> &amp; </a:t>
            </a:r>
            <a:r>
              <a:rPr lang="en-US" dirty="0" err="1"/>
              <a:t>Happenstall</a:t>
            </a:r>
            <a:r>
              <a:rPr lang="en-US" dirty="0"/>
              <a:t>: Social Simulation and Agent-Based Modelling</a:t>
            </a:r>
          </a:p>
          <a:p>
            <a:r>
              <a:rPr lang="en-US" dirty="0">
                <a:hlinkClick r:id="rId3"/>
              </a:rPr>
              <a:t>http://www.geog.leeds.ac.uk/courses/level3/geog3150/lectures/lecture3/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Erhardt: Advancing Knowledge in a Generalizable and Testable Manner</a:t>
            </a:r>
          </a:p>
          <a:p>
            <a:endParaRPr lang="en-US" dirty="0"/>
          </a:p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  <a:p>
            <a:r>
              <a:rPr lang="en-US" dirty="0">
                <a:hlinkClick r:id="rId4"/>
              </a:rPr>
              <a:t>https://www.slideshare.net/jannap/simulation-andmodeling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36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71525"/>
            <a:ext cx="7219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00087"/>
            <a:ext cx="7305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728700"/>
            <a:ext cx="7521777" cy="567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1700" y="6211669"/>
            <a:ext cx="6030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https://www.youtube.com/watch?v=vS0qURl_JJY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88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027A-4ADF-422E-818D-A2E82FC1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E887-6352-4ABA-B2C2-AE6599536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23</a:t>
            </a:fld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F3F17-E680-462F-8F76-C348B161F7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93785"/>
            <a:ext cx="8489950" cy="26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6C36C-2257-4C04-B357-B10704186FCB}"/>
              </a:ext>
            </a:extLst>
          </p:cNvPr>
          <p:cNvSpPr/>
          <p:nvPr/>
        </p:nvSpPr>
        <p:spPr>
          <a:xfrm>
            <a:off x="341530" y="5184195"/>
            <a:ext cx="8190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https://towardsdatascience.com/all-machine-learning-models-explained-in-6-minutes-9fe30ff6776a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9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650" y="1808820"/>
            <a:ext cx="6305550" cy="3933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24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1C6E5D-71A7-4DE9-B397-6CE5F5C0A192}"/>
              </a:ext>
            </a:extLst>
          </p:cNvPr>
          <p:cNvSpPr/>
          <p:nvPr/>
        </p:nvSpPr>
        <p:spPr>
          <a:xfrm>
            <a:off x="521550" y="5949280"/>
            <a:ext cx="8010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http://www-personal.umich.edu/~axe/research/AdvancingArtofSim.pdf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50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18810"/>
            <a:ext cx="8489950" cy="461849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Usually we use data to test our models (and our theory).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when our model is derived from data?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3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2693-3C9A-4450-BC29-08C0CB5A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the Spread of </a:t>
            </a:r>
            <a:r>
              <a:rPr lang="en-US" dirty="0" err="1"/>
              <a:t>Cornovirus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979F-B044-4CE8-BAC3-0B14EC1B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483894"/>
            <a:ext cx="8489950" cy="38534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https://www.kaggle.com/sudalairajkumar/novel-corona-virus-2019-dataset/tasks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0D95-51C5-4F80-BF3E-92BD10886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32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2507-063E-4837-A089-E3C90C2D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AE76-6CB8-4598-9B2F-8AEB679D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Read about simulation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Read about machine learning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Find a Kaggle challenge that you think is interesting and tell the class about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606DD-FB02-4335-983B-4EE1BE39A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27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4BB81-A4BF-4D75-A3CA-B5E59BD20233}"/>
              </a:ext>
            </a:extLst>
          </p:cNvPr>
          <p:cNvSpPr/>
          <p:nvPr/>
        </p:nvSpPr>
        <p:spPr>
          <a:xfrm>
            <a:off x="881590" y="1988840"/>
            <a:ext cx="8010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http://www-personal.umich.edu/~axe/research/AdvancingArtofSim.pdf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C3112-5D37-48F5-8F35-2F39DE0CB7D3}"/>
              </a:ext>
            </a:extLst>
          </p:cNvPr>
          <p:cNvSpPr/>
          <p:nvPr/>
        </p:nvSpPr>
        <p:spPr>
          <a:xfrm>
            <a:off x="881590" y="3474005"/>
            <a:ext cx="7425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https://towardsdatascience.com/all-machine-learning-models-explained-in-6-minutes-9fe30ff6776a</a:t>
            </a: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C3758-40C0-4C56-BEAB-5E37F63E5D5E}"/>
              </a:ext>
            </a:extLst>
          </p:cNvPr>
          <p:cNvSpPr txBox="1">
            <a:spLocks/>
          </p:cNvSpPr>
          <p:nvPr/>
        </p:nvSpPr>
        <p:spPr bwMode="auto">
          <a:xfrm>
            <a:off x="802909" y="5589240"/>
            <a:ext cx="8010891" cy="64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hlinkClick r:id="rId4"/>
              </a:rPr>
              <a:t>https://www.kaggle.com/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45245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33412"/>
            <a:ext cx="76962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2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28800"/>
            <a:ext cx="8489950" cy="4708500"/>
          </a:xfrm>
        </p:spPr>
        <p:txBody>
          <a:bodyPr/>
          <a:lstStyle/>
          <a:p>
            <a:r>
              <a:rPr lang="en-US" dirty="0"/>
              <a:t>Model cars</a:t>
            </a:r>
          </a:p>
          <a:p>
            <a:r>
              <a:rPr lang="en-US" dirty="0"/>
              <a:t>Fashion models</a:t>
            </a:r>
          </a:p>
          <a:p>
            <a:r>
              <a:rPr lang="en-US" dirty="0"/>
              <a:t>Role models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Blueprints</a:t>
            </a:r>
          </a:p>
          <a:p>
            <a:r>
              <a:rPr lang="en-US" dirty="0"/>
              <a:t>Flow charts</a:t>
            </a:r>
          </a:p>
          <a:p>
            <a:r>
              <a:rPr lang="en-US" dirty="0"/>
              <a:t>Equations</a:t>
            </a:r>
          </a:p>
          <a:p>
            <a:r>
              <a:rPr lang="en-US" dirty="0"/>
              <a:t>Computer simulations</a:t>
            </a:r>
          </a:p>
          <a:p>
            <a:r>
              <a:rPr lang="en-US" dirty="0"/>
              <a:t>Video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73804"/>
            <a:ext cx="8489950" cy="46634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model is one way of formally articulating a theory.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through:</a:t>
            </a:r>
          </a:p>
          <a:p>
            <a:r>
              <a:rPr lang="en-US" dirty="0"/>
              <a:t>Writing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Computer programs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82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19408"/>
            <a:ext cx="7353300" cy="5438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04131" y="615818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Malleson</a:t>
            </a:r>
            <a:r>
              <a:rPr lang="en-US" dirty="0"/>
              <a:t> &amp; </a:t>
            </a:r>
            <a:r>
              <a:rPr lang="en-US" dirty="0" err="1"/>
              <a:t>Happenstall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F8CA7-083E-487E-9DEA-359DF2E50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27" y="3067031"/>
            <a:ext cx="3581813" cy="292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053C8-D493-4CAC-9BF9-348E33D729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/>
          <a:stretch/>
        </p:blipFill>
        <p:spPr>
          <a:xfrm>
            <a:off x="6172504" y="1736229"/>
            <a:ext cx="2971496" cy="3290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38E81F-F549-4CD4-B291-A695215D5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1"/>
          <a:stretch/>
        </p:blipFill>
        <p:spPr>
          <a:xfrm>
            <a:off x="0" y="2046184"/>
            <a:ext cx="2351314" cy="395456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1E4BF0-D9A5-4AA9-ABA6-1CBD1A425755}"/>
              </a:ext>
            </a:extLst>
          </p:cNvPr>
          <p:cNvSpPr txBox="1">
            <a:spLocks/>
          </p:cNvSpPr>
          <p:nvPr/>
        </p:nvSpPr>
        <p:spPr>
          <a:xfrm>
            <a:off x="2607689" y="1822588"/>
            <a:ext cx="3433298" cy="1035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b="0" dirty="0">
                <a:solidFill>
                  <a:schemeClr val="tx1"/>
                </a:solidFill>
              </a:rPr>
              <a:t>Einstein’s model: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Was more general than Newton’s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Made testable predictions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31AEB64-46D9-4875-B852-35EB1DF0E4B0}"/>
              </a:ext>
            </a:extLst>
          </p:cNvPr>
          <p:cNvSpPr txBox="1">
            <a:spLocks/>
          </p:cNvSpPr>
          <p:nvPr/>
        </p:nvSpPr>
        <p:spPr>
          <a:xfrm>
            <a:off x="6486965" y="5195337"/>
            <a:ext cx="2657035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accent1"/>
                </a:solidFill>
              </a:rPr>
              <a:t>But Newton’s model remains useful!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425FEBA-7C52-4F3C-BD18-5DFEB263C9EE}"/>
              </a:ext>
            </a:extLst>
          </p:cNvPr>
          <p:cNvSpPr txBox="1">
            <a:spLocks/>
          </p:cNvSpPr>
          <p:nvPr/>
        </p:nvSpPr>
        <p:spPr>
          <a:xfrm>
            <a:off x="174747" y="983382"/>
            <a:ext cx="4865883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tx1"/>
                </a:solidFill>
              </a:rPr>
              <a:t>“Science was a series of models continuing to replace each other.”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3A71-91AB-4892-89ED-FDB50F19357F}"/>
              </a:ext>
            </a:extLst>
          </p:cNvPr>
          <p:cNvSpPr/>
          <p:nvPr/>
        </p:nvSpPr>
        <p:spPr>
          <a:xfrm>
            <a:off x="4629150" y="983382"/>
            <a:ext cx="4480260" cy="78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>
              <a:lnSpc>
                <a:spcPct val="107000"/>
              </a:lnSpc>
            </a:pP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Tolk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Andreas. “Learning Something Right from Models That Are Wrong: Epistemology of Simulation.” In </a:t>
            </a:r>
            <a:r>
              <a:rPr lang="en-US" sz="105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Concepts and Methodologies for Modeling and Simulation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87–106. Simulation Foundations, Methods and Applications. Springer, Cham, 2015. 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3881-AE9E-446E-B91A-68103E69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role of modeling in science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EC02C52-B737-47A4-9E2B-BAC88C417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0971" y="1943835"/>
            <a:ext cx="4299807" cy="1938992"/>
          </a:xfrm>
        </p:spPr>
        <p:txBody>
          <a:bodyPr wrap="square"/>
          <a:lstStyle/>
          <a:p>
            <a:r>
              <a:rPr lang="en-US" sz="2400" dirty="0"/>
              <a:t>“I have been, and remain, entirely committed to the idea that modeling is the </a:t>
            </a:r>
            <a:r>
              <a:rPr lang="en-US" sz="2400" b="1" dirty="0">
                <a:solidFill>
                  <a:schemeClr val="accent1"/>
                </a:solidFill>
              </a:rPr>
              <a:t>essence of science</a:t>
            </a:r>
            <a:r>
              <a:rPr lang="en-US" sz="2400" dirty="0"/>
              <a:t> and the habitat of all epistemology. 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1B77A6-E097-4F0A-AAFD-EBCF4542C9CF}"/>
              </a:ext>
            </a:extLst>
          </p:cNvPr>
          <p:cNvSpPr txBox="1">
            <a:spLocks/>
          </p:cNvSpPr>
          <p:nvPr/>
        </p:nvSpPr>
        <p:spPr>
          <a:xfrm>
            <a:off x="4461666" y="4494531"/>
            <a:ext cx="3827721" cy="8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A1A1A3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dirty="0"/>
              <a:t>R. Rosen, Essays on Life Itself, 1500 edition. New York: Columbia University Press, 1999.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840258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model scientific?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290125"/>
            <a:ext cx="3015335" cy="528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35" y="1884097"/>
            <a:ext cx="5428507" cy="41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16369</TotalTime>
  <Words>653</Words>
  <Application>Microsoft Office PowerPoint</Application>
  <PresentationFormat>On-screen Show (4:3)</PresentationFormat>
  <Paragraphs>128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Raleway</vt:lpstr>
      <vt:lpstr>Raleway SemiBold</vt:lpstr>
      <vt:lpstr>Times New Roman</vt:lpstr>
      <vt:lpstr>Custom Design</vt:lpstr>
      <vt:lpstr>Equation</vt:lpstr>
      <vt:lpstr>What is a model?  What is a simulation?</vt:lpstr>
      <vt:lpstr>Today’s Topics</vt:lpstr>
      <vt:lpstr>PowerPoint Presentation</vt:lpstr>
      <vt:lpstr>Some examples of models</vt:lpstr>
      <vt:lpstr>Models and theory</vt:lpstr>
      <vt:lpstr>PowerPoint Presentation</vt:lpstr>
      <vt:lpstr>PowerPoint Presentation</vt:lpstr>
      <vt:lpstr>The role of modeling in science</vt:lpstr>
      <vt:lpstr>What makes a model scientific?</vt:lpstr>
      <vt:lpstr>So we test it in the lab, right?</vt:lpstr>
      <vt:lpstr>A few relevant types of models (not mutually exclusive)</vt:lpstr>
      <vt:lpstr>Conceptual Model</vt:lpstr>
      <vt:lpstr>Mathematical Models</vt:lpstr>
      <vt:lpstr>Statistical Models</vt:lpstr>
      <vt:lpstr>Simulation Models</vt:lpstr>
      <vt:lpstr>Simulation Models</vt:lpstr>
      <vt:lpstr>Optimization Models</vt:lpstr>
      <vt:lpstr>Model Systems</vt:lpstr>
      <vt:lpstr>PowerPoint Presentation</vt:lpstr>
      <vt:lpstr>PowerPoint Presentation</vt:lpstr>
      <vt:lpstr>PowerPoint Presentation</vt:lpstr>
      <vt:lpstr>PowerPoint Presentation</vt:lpstr>
      <vt:lpstr>Machine Learning Models</vt:lpstr>
      <vt:lpstr>Reading</vt:lpstr>
      <vt:lpstr>Models and Data</vt:lpstr>
      <vt:lpstr>Example: Predicting the Spread of Cornovirus </vt:lpstr>
      <vt:lpstr>Assignment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Erhardt, Greg</cp:lastModifiedBy>
  <cp:revision>3030</cp:revision>
  <cp:lastPrinted>2017-01-08T15:57:22Z</cp:lastPrinted>
  <dcterms:created xsi:type="dcterms:W3CDTF">2005-07-13T12:26:50Z</dcterms:created>
  <dcterms:modified xsi:type="dcterms:W3CDTF">2021-04-01T17:46:23Z</dcterms:modified>
</cp:coreProperties>
</file>